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385" r:id="rId3"/>
    <p:sldId id="394" r:id="rId4"/>
    <p:sldId id="371" r:id="rId5"/>
    <p:sldId id="386" r:id="rId6"/>
    <p:sldId id="391" r:id="rId7"/>
    <p:sldId id="376" r:id="rId8"/>
    <p:sldId id="392" r:id="rId9"/>
    <p:sldId id="393" r:id="rId10"/>
    <p:sldId id="388" r:id="rId11"/>
    <p:sldId id="367" r:id="rId12"/>
    <p:sldId id="401" r:id="rId13"/>
    <p:sldId id="377" r:id="rId14"/>
    <p:sldId id="397" r:id="rId15"/>
    <p:sldId id="383" r:id="rId16"/>
    <p:sldId id="379" r:id="rId17"/>
    <p:sldId id="380" r:id="rId18"/>
    <p:sldId id="381" r:id="rId19"/>
    <p:sldId id="370" r:id="rId20"/>
    <p:sldId id="372" r:id="rId21"/>
    <p:sldId id="399" r:id="rId22"/>
    <p:sldId id="402" r:id="rId23"/>
    <p:sldId id="382" r:id="rId24"/>
    <p:sldId id="384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301A"/>
    <a:srgbClr val="1E5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6187" autoAdjust="0"/>
  </p:normalViewPr>
  <p:slideViewPr>
    <p:cSldViewPr snapToGrid="0">
      <p:cViewPr>
        <p:scale>
          <a:sx n="125" d="100"/>
          <a:sy n="125" d="100"/>
        </p:scale>
        <p:origin x="-124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</a:t>
            </a:r>
            <a:r>
              <a:rPr lang="ru-RU" sz="16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сфере культуры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ХМАО - Югры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164537130650692"/>
          <c:y val="6.5460505097080705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88668120804443E-2"/>
          <c:y val="0.21177867022797292"/>
          <c:w val="0.43732549656719827"/>
          <c:h val="0.757141526089833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5537302681752683E-2"/>
                  <c:y val="0.178240115822090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68F5ED-6540-4D65-9E86-321BE31DE753}" type="VALU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701584065691946"/>
                  <c:y val="-0.12047637795275597"/>
                </c:manualLayout>
              </c:layout>
              <c:tx>
                <c:rich>
                  <a:bodyPr/>
                  <a:lstStyle/>
                  <a:p>
                    <a:fld id="{89EAB667-1D81-4801-A6C6-9DFB50082B63}" type="VALUE">
                      <a:rPr lang="en-US" sz="200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1125644311521574E-2"/>
                  <c:y val="9.37224012697107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7C9684-D9B6-44D8-AC5F-66248DE80D70}" type="VALUE">
                      <a:rPr lang="en-US" sz="2000" b="1">
                        <a:solidFill>
                          <a:schemeClr val="bg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Государственные учреждения культуры</c:v>
                </c:pt>
                <c:pt idx="1">
                  <c:v>Муниципальные учреждения культуры</c:v>
                </c:pt>
                <c:pt idx="2">
                  <c:v>СО НКО в сфере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370</c:v>
                </c:pt>
                <c:pt idx="2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38977270741016"/>
          <c:y val="0.31297686823246285"/>
          <c:w val="0.36598090363224728"/>
          <c:h val="0.50207291599474091"/>
        </c:manualLayout>
      </c:layout>
      <c:overlay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ADFEA-CE2B-48CA-ABF9-D3D2B30BEB6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2FB-94A2-476F-85C9-E52FF3683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6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1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6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4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47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84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05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09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9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52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606" y="4714875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481" y="9431338"/>
            <a:ext cx="2946575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1E0254-BE34-4868-AAAA-21ECF73EFEA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4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3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606" y="4714875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481" y="9431338"/>
            <a:ext cx="2946575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1E0254-BE34-4868-AAAA-21ECF73EFEA5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9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81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606" y="4714875"/>
            <a:ext cx="5438464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/>
          <a:p>
            <a:endParaRPr alt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481" y="9431338"/>
            <a:ext cx="2946575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69E17A-B649-4729-BB54-93FA20B1EE73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7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922FB-94A2-476F-85C9-E52FF3683ED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4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4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6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8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4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4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1587-4262-477A-BAD7-A7D8F36F6E3B}" type="datetimeFigureOut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42DE-5461-40F6-8FEA-0F437E793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3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cultura.admhmao.ru/nezavisimyy-sektor-v-sfere-kultury/konkurs-2017/835589/poryadok-predostavleniya-sotsialno-orientirovannym-nekommercheskim-organizatsiyam-subsidii-na-reali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remlin.ru/acts/bank/4118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0825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C:\Documents and Settings\kosarevav\Рабочий стол\Гер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4" y="554435"/>
            <a:ext cx="796740" cy="9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5694" y="1632092"/>
            <a:ext cx="6629995" cy="2893100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Культурный форум регионов России</a:t>
            </a:r>
          </a:p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«Образование и культура: потенциал взаимодействия и ресурсы НКО в социокультурном развитии регионов России»</a:t>
            </a:r>
            <a:endParaRPr lang="ru-RU" sz="2000" b="1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0"/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доклада: </a:t>
            </a:r>
            <a:r>
              <a:rPr lang="ru-RU" sz="16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Региональные практики допуска НКО к бюджетным средствам в сфере культуры»</a:t>
            </a:r>
            <a:endParaRPr lang="ru-RU" sz="2800" b="1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7809" y="5503819"/>
            <a:ext cx="353192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г. </a:t>
            </a:r>
            <a:r>
              <a:rPr lang="ru-RU" b="1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  </a:t>
            </a:r>
            <a:endParaRPr lang="ru-RU" b="1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сентября 2017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4308" y="554435"/>
            <a:ext cx="6181692" cy="52322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Правительство Ханты-Мансийского автономного округа – Югры</a:t>
            </a:r>
          </a:p>
          <a:p>
            <a:pPr algn="ctr"/>
            <a:r>
              <a:rPr lang="ru-RU" sz="14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культуры 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37495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3"/>
          <p:cNvSpPr txBox="1">
            <a:spLocks noChangeArrowheads="1"/>
          </p:cNvSpPr>
          <p:nvPr/>
        </p:nvSpPr>
        <p:spPr bwMode="auto">
          <a:xfrm>
            <a:off x="2635250" y="5448300"/>
            <a:ext cx="2914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2644777" y="4121150"/>
            <a:ext cx="250825" cy="16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141665"/>
            <a:ext cx="952500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3" name="Прямоугольник 21"/>
          <p:cNvSpPr>
            <a:spLocks noChangeArrowheads="1"/>
          </p:cNvSpPr>
          <p:nvPr/>
        </p:nvSpPr>
        <p:spPr bwMode="auto">
          <a:xfrm>
            <a:off x="344220" y="1754745"/>
            <a:ext cx="8537936" cy="4770537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endParaRPr lang="ru-RU" altLang="ru-RU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закон от 3 июля 2016 г. № 287-ФЗ «О внесении изменений в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Федеральный закон «О некоммерческих организациях» в части установления статуса «некоммерческая организация – исполнитель общественно полезных услуг».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8 августа 2016 г. № 398 «Об утверждении приоритетных направлений деятельности в сфере оказания общественно полезных услуг».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от 27 октября 2016 г. № 1096 «Об утверждении перечня общественно полезных услуг и критериев качества их оказания».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закон, предусматривающий установление 2 летнего срока предоставления субсидий НКО – исполнителям общественно полезных услуг от 19 декабря 2016 г. №449-ФЗ.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Правительства Российской Федерации «О реестре некоммерческих организаций – исполнителей общественно полезных услуг» от 26 января 2017 г. №89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Правительство Российской Федерации от 27 июля 2017 года № 885 «О внесении изменений в перечень общественно полезных услуг» </a:t>
            </a:r>
          </a:p>
          <a:p>
            <a:pPr eaLnBrk="1" hangingPunct="1"/>
            <a:endParaRPr lang="ru-RU" altLang="ru-RU" sz="1600" dirty="0"/>
          </a:p>
          <a:p>
            <a:pPr eaLnBrk="1" hangingPunct="1"/>
            <a:endParaRPr lang="ru-RU" altLang="ru-RU" sz="1600" dirty="0"/>
          </a:p>
        </p:txBody>
      </p:sp>
      <p:sp>
        <p:nvSpPr>
          <p:cNvPr id="14345" name="Прямоугольник 21"/>
          <p:cNvSpPr>
            <a:spLocks noChangeArrowheads="1"/>
          </p:cNvSpPr>
          <p:nvPr/>
        </p:nvSpPr>
        <p:spPr bwMode="auto">
          <a:xfrm>
            <a:off x="1116015" y="3429002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15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1100" y="227628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042" y="1268627"/>
            <a:ext cx="8946292" cy="5502876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0293" y="2520995"/>
            <a:ext cx="8723871" cy="40931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 стандарты  услуг, предоставляемых негосударственными организациями (коммерческим, некоммерческим), в том числе социально ориентированных некоммерческих организаций в Ханты-Мансийском автономном округе – Югре (приказ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Депкультуры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Югры от 24 января 2017 года № 09-ОД-8/01-09);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СО НКО осуществляется в соответствии с государственной программой Ханты-Мансийского автономного округа – Югры «Развитие культуры и туризма в Ханты-Мансийском автономном округе – Югре на 2016-2020 годы» (далее – государственная программа). </a:t>
            </a: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Порядок предоставления социально ориентированным некоммерческим организациям субсидии на реализацию отдельных мероприятий государственной программы (постановление Правительства Ханты-Мансийского автономного округа – Югры от 21 апреля 2017 года № 153-п «О внесении изменений в приложение к постановлению Правительства Ханты-Мансийского автономного округа – Югры от 9 октября 2013 года № 427-п «О государственной программе Ханты-Мансийского автономного округа – Югры «Развитие культуры и туризма в Ханты-Мансийском автономном округе – Югре на 2016-2020 годы»).</a:t>
            </a:r>
          </a:p>
          <a:p>
            <a:pPr algn="just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63827" y="1359243"/>
            <a:ext cx="780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082" y="1206020"/>
            <a:ext cx="8198294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дорожная карта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")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поддержке доступа негосударственных организаций (коммерческих, некоммерческих) к предоставлению услуг в социальной сфере в Ханты-Мансийском автономном округе - Югре на 2016 - 2020 годы (утвержден распоряжением Правительства автономного округа от 22.07.2016 №394-рп);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3565" y="36136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Поддержка СО НКО в сфере культуры </a:t>
            </a:r>
          </a:p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 </a:t>
            </a:r>
          </a:p>
        </p:txBody>
      </p:sp>
    </p:spTree>
    <p:extLst>
      <p:ext uri="{BB962C8B-B14F-4D97-AF65-F5344CB8AC3E}">
        <p14:creationId xmlns:p14="http://schemas.microsoft.com/office/powerpoint/2010/main" val="37431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4094" y="86595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Методика расчета показателя для СОНКО </a:t>
            </a:r>
          </a:p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 2017-2019 годы </a:t>
            </a:r>
            <a:r>
              <a:rPr lang="ru-RU" sz="2400" b="1" spc="50" dirty="0" err="1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Депкультуры</a:t>
            </a:r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Югры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2422" y="1222886"/>
            <a:ext cx="8836317" cy="552390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целях расчета показателя СОНКО на 2017-209 годы </a:t>
            </a:r>
            <a:r>
              <a:rPr lang="ru-RU" alt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Депкультуры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Югры рассчитывается база путем очищения расходов государственной программы «Развитие культуры и туризма в автономном округе на 2016-2020 годы» от расходов соисполнителей, расходов на защищенные статьи,  расходы на выплату субсидии на поддержку проектов в области культуры и искусства межбюджетных трансфертов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году Доля средств бюджета автономного округа, выделяемых негосударственным организациям, в том числе социально ориентированным некоммерческим организациям, на предоставление услуг (работ), в общем объеме средств бюджета автономного округа, выделяемых на предоставление услуг в  сфере культуры составляет 10%.</a:t>
            </a:r>
          </a:p>
          <a:p>
            <a:pPr algn="ctr"/>
            <a:r>
              <a:rPr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сумма к передаче СОНКО в 2017 году  составляет 30 905,2 тыс. рублей.</a:t>
            </a:r>
          </a:p>
          <a:p>
            <a:pPr algn="ctr"/>
            <a:r>
              <a:rPr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Сумма к передаче СОНКО в 2018 году составляет ________ тыс. рублей, в 2019 году _______ тыс. рублей.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98321" y="2408090"/>
            <a:ext cx="8684517" cy="3359554"/>
            <a:chOff x="214185" y="1930295"/>
            <a:chExt cx="8684517" cy="335955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14185" y="1930295"/>
              <a:ext cx="8684517" cy="3359554"/>
              <a:chOff x="65903" y="1761966"/>
              <a:chExt cx="8684517" cy="3359554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393092" y="2489416"/>
                <a:ext cx="457200" cy="560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65903" y="1761966"/>
                <a:ext cx="2166551" cy="152904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Общий объем государственной программы ______  тыс. рублей </a:t>
                </a:r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977978" y="1935765"/>
                <a:ext cx="1441622" cy="1158341"/>
              </a:xfrm>
              <a:prstGeom prst="roundRect">
                <a:avLst/>
              </a:prstGeom>
              <a:solidFill>
                <a:srgbClr val="FF99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расходы соисполнителей в сумме ______. рублей</a:t>
                </a: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5165124" y="1935764"/>
                <a:ext cx="1853514" cy="1158341"/>
              </a:xfrm>
              <a:prstGeom prst="roundRect">
                <a:avLst/>
              </a:prstGeom>
              <a:solidFill>
                <a:srgbClr val="FF99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расходы защищенных статей (заработная плата, налоги, стипендии, расходы на питание) в сумме _________ рублей 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708454" y="3485899"/>
                <a:ext cx="2141838" cy="1635620"/>
              </a:xfrm>
              <a:prstGeom prst="roundRect">
                <a:avLst/>
              </a:prstGeom>
              <a:solidFill>
                <a:srgbClr val="FF99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расходы на выплату субсидии на поддержку проектов в области культуры и искусства (гранты, премии в области литературы, постановление 40) в сумме _______рублей 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620535" y="3490261"/>
                <a:ext cx="2722604" cy="1631258"/>
              </a:xfrm>
              <a:prstGeom prst="roundRect">
                <a:avLst/>
              </a:prstGeom>
              <a:solidFill>
                <a:srgbClr val="FF99CC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1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расходы на межбюджетные трансферты (субсидии на музеи 12 000,0 тыс. рублей,  субсидии на библиотеки _______ рублей, иные межбюджетные трансферты _________рублей, субсидия на строительство _______ рублей) в сумме ________ рублей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7430537" y="3485900"/>
                <a:ext cx="1319883" cy="16356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база расчета равняется 309 051,8 тыс. рублей.</a:t>
                </a: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6617050" y="4387933"/>
              <a:ext cx="83614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617050" y="4529149"/>
              <a:ext cx="83614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12044" y="2655228"/>
              <a:ext cx="45720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311082" y="2655228"/>
              <a:ext cx="45720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4185" y="4444003"/>
              <a:ext cx="45720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55095" y="4444003"/>
              <a:ext cx="457200" cy="5607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929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1419225"/>
            <a:ext cx="8016474" cy="496030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Утверждён перечень общественно полезных услуг, оказываемых организациями, вошедшими в реестр некоммерческих организаций – исполнителей общественно полезных услуг.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Это позволит социально ориентированным некоммерческим организациям участвовать в оказании услуг наравне с другими хозяйствующими субъектами, обеспечивая их надлежащее качество.</a:t>
            </a: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30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 17 государственных учреждений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 переданы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НКО в 2017 году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523964" y="4181474"/>
            <a:ext cx="617220" cy="14382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975" y="0"/>
            <a:ext cx="83153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Постановлением  Правительства Российской </a:t>
            </a:r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от 27 октября 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2016 года №</a:t>
            </a:r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1096</a:t>
            </a:r>
          </a:p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 изменениями от 27 июля 2017 № 885)</a:t>
            </a:r>
          </a:p>
        </p:txBody>
      </p:sp>
    </p:spTree>
    <p:extLst>
      <p:ext uri="{BB962C8B-B14F-4D97-AF65-F5344CB8AC3E}">
        <p14:creationId xmlns:p14="http://schemas.microsoft.com/office/powerpoint/2010/main" val="26770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45275"/>
              </p:ext>
            </p:extLst>
          </p:nvPr>
        </p:nvGraphicFramePr>
        <p:xfrm>
          <a:off x="222404" y="2846429"/>
          <a:ext cx="8725814" cy="387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35"/>
                <a:gridCol w="575681"/>
                <a:gridCol w="7595298"/>
              </a:tblGrid>
              <a:tr h="23699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общественно полезных услуг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9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(постановление Правительства РФ от 27.10.2016 № 1096)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(организация показа) спектаклей (театральных постановок)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(организация показа) концертов и концертных программ &lt;*&gt;.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и молодежи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0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предпрофессиональных программ в области искусств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4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олимпиад, конкурсов, мероприятий, направленных на выявление и развитие у обучающихся интеллектуальных 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деятельности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в сфере дополнительного образования граждан пожилого возраста и инвалидов, в том числе услуги обучения навыкам компьютерной грамотности.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6995" y="1350050"/>
            <a:ext cx="82111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пределены услуги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передаваемые на исполнение негосударственным организациям, в том числе социально ориентированным некоммерческим организациям в сфере культуры, к передаче на исполнение негосударственным поставщикам запланировано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услуг.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2369" y="78694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СО НКО в сфере культуры </a:t>
            </a:r>
            <a:endParaRPr lang="ru-RU" sz="2400" b="1" spc="50" dirty="0" smtClean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автономного округа – Югры </a:t>
            </a:r>
          </a:p>
        </p:txBody>
      </p:sp>
    </p:spTree>
    <p:extLst>
      <p:ext uri="{BB962C8B-B14F-4D97-AF65-F5344CB8AC3E}">
        <p14:creationId xmlns:p14="http://schemas.microsoft.com/office/powerpoint/2010/main" val="616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6662" y="2"/>
            <a:ext cx="78568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Постановлением  Правительства Российской </a:t>
            </a:r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27 октября 2016 года №1096 </a:t>
            </a:r>
          </a:p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изменениями от 27 июля 2017 года № 885)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11174"/>
              </p:ext>
            </p:extLst>
          </p:nvPr>
        </p:nvGraphicFramePr>
        <p:xfrm>
          <a:off x="180977" y="2792627"/>
          <a:ext cx="8725814" cy="385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835"/>
                <a:gridCol w="575681"/>
                <a:gridCol w="7595298"/>
              </a:tblGrid>
              <a:tr h="23839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общественно полезных услуг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20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(постановление Правительства РФ от 27.10.2016 № 1096)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культурно-массовых мероприятий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0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(организация показа) спектаклей (театральных постановок)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0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(организация показа) концертов и концертных программ &lt;*&gt;.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и молодежи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предпрофессиональных программ в области искусств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1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олимпиад, конкурсов, мероприятий, направленных на выявление и развитие у обучающихся интеллектуальных 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деятельности &lt;*&gt;;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Услуга по созданию спектаклей (добавлена)</a:t>
                      </a:r>
                    </a:p>
                  </a:txBody>
                  <a:tcPr marL="50987" marR="50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45741" y="1442481"/>
            <a:ext cx="6676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для предоставления социально ориентированным некоммерческим организациям субсидии из бюджета Ханты-Мансийского автономного округа – Югры (2 этап)</a:t>
            </a:r>
          </a:p>
        </p:txBody>
      </p:sp>
    </p:spTree>
    <p:extLst>
      <p:ext uri="{BB962C8B-B14F-4D97-AF65-F5344CB8AC3E}">
        <p14:creationId xmlns:p14="http://schemas.microsoft.com/office/powerpoint/2010/main" val="19167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8974" y="87633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Окружной фестиваль авторской  песни </a:t>
            </a:r>
          </a:p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«В дали от шума городского»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23965" y="6798107"/>
            <a:ext cx="912668" cy="1493504"/>
          </a:xfrm>
          <a:prstGeom prst="roundRect">
            <a:avLst/>
          </a:prstGeom>
          <a:ln w="50800">
            <a:solidFill>
              <a:schemeClr val="accent6">
                <a:alpha val="5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8" y="4046426"/>
            <a:ext cx="4265762" cy="28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78" y="4046426"/>
            <a:ext cx="4215474" cy="28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79" y="1091314"/>
            <a:ext cx="4215475" cy="28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0" y="1091314"/>
            <a:ext cx="4266084" cy="284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9" y="1082110"/>
            <a:ext cx="4107833" cy="2738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53034" y="123109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XXX юбилейный национальный праздник «Сабантуй», г. Сургут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23965" y="6798107"/>
            <a:ext cx="912668" cy="1493504"/>
          </a:xfrm>
          <a:prstGeom prst="roundRect">
            <a:avLst/>
          </a:prstGeom>
          <a:ln w="50800">
            <a:solidFill>
              <a:schemeClr val="accent6">
                <a:alpha val="5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80" y="3948478"/>
            <a:ext cx="4110642" cy="273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" y="3948476"/>
            <a:ext cx="4105025" cy="273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99" y="1085470"/>
            <a:ext cx="4105025" cy="27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7828" y="108811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 комплексная научно-исследовательская экспедиция «Славянский ход - 2017»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23965" y="6798107"/>
            <a:ext cx="912668" cy="1493504"/>
          </a:xfrm>
          <a:prstGeom prst="roundRect">
            <a:avLst/>
          </a:prstGeom>
          <a:ln w="50800">
            <a:solidFill>
              <a:schemeClr val="accent6">
                <a:alpha val="59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4" y="3964456"/>
            <a:ext cx="4169329" cy="273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94" y="3962919"/>
            <a:ext cx="4256532" cy="273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93" y="1084297"/>
            <a:ext cx="4256532" cy="273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" y="1083790"/>
            <a:ext cx="4102217" cy="273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H="1">
            <a:off x="3523798" y="2175120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76987" y="86328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Поддержка некоммерческих объединений на конкурсной основе</a:t>
            </a:r>
          </a:p>
        </p:txBody>
      </p:sp>
      <p:grpSp>
        <p:nvGrpSpPr>
          <p:cNvPr id="2061" name="Группа 2060"/>
          <p:cNvGrpSpPr/>
          <p:nvPr/>
        </p:nvGrpSpPr>
        <p:grpSpPr>
          <a:xfrm>
            <a:off x="239352" y="2175122"/>
            <a:ext cx="2955041" cy="1268627"/>
            <a:chOff x="562149" y="1373704"/>
            <a:chExt cx="3773843" cy="277500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2149" y="1373704"/>
              <a:ext cx="3756628" cy="2775003"/>
            </a:xfrm>
            <a:prstGeom prst="roundRect">
              <a:avLst/>
            </a:prstGeom>
            <a:ln w="50800">
              <a:solidFill>
                <a:schemeClr val="accent6">
                  <a:alpha val="5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0834" y="1560432"/>
              <a:ext cx="3715158" cy="2221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</a:rPr>
                <a:t>1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) Конкурс на предоставление субсидий из бюджета ХМАО – Югры на реализацию проектов в области культуры и искусства на территории ХМАО – Югры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62149" y="1187942"/>
            <a:ext cx="8581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результатам конкурсов получили поддержку: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39350" y="3694107"/>
            <a:ext cx="2941560" cy="2434884"/>
            <a:chOff x="562149" y="1373704"/>
            <a:chExt cx="3756628" cy="277500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2149" y="1373704"/>
              <a:ext cx="3756628" cy="2775003"/>
            </a:xfrm>
            <a:prstGeom prst="roundRect">
              <a:avLst/>
            </a:prstGeom>
            <a:ln w="50800">
              <a:solidFill>
                <a:schemeClr val="accent6">
                  <a:alpha val="59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4996" y="1550909"/>
              <a:ext cx="3715158" cy="2420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2)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Конкурс на предоставление Грантов в форме субсидий из бюджета Ханты-Мансийского автономного округа – Югры на возмещение части затрат для реализации проектов, способствующих сохранению, развитию, популяризации фольклора, традиций, языка, народных художественных промыслов коренных малочисленных народов Севера Ханты-Мансийского автономного округа – Югры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66061" y="2318906"/>
            <a:ext cx="234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проектов на общую сумму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5,1 млн.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960" y="4403719"/>
            <a:ext cx="234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проектов на общую сумму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2,9 млн.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2444029" y="4777379"/>
            <a:ext cx="1798268" cy="26834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2891797" y="2667961"/>
            <a:ext cx="981058" cy="28294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3499262" y="3423489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499084" y="3694107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477336" y="6116971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08456" y="1769959"/>
            <a:ext cx="101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6435" y="1769959"/>
            <a:ext cx="101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184820" y="1825973"/>
            <a:ext cx="1185" cy="4525394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422070" y="4568809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400546" y="6323136"/>
            <a:ext cx="2481584" cy="0"/>
          </a:xfrm>
          <a:prstGeom prst="line">
            <a:avLst/>
          </a:prstGeom>
          <a:ln w="38100">
            <a:solidFill>
              <a:schemeClr val="accent6">
                <a:alpha val="63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85363" y="2268910"/>
            <a:ext cx="2718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для предоставления социально ориентированным некоммерческим организациям субсидии из бюджета Ханты-Мансийского автономного округа – Югры 1 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5743" y="4661143"/>
            <a:ext cx="2294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проектов на общую сумму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7,67 млн. рублей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Общая сумма к передаче в 2017 году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23,9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6720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3"/>
          <p:cNvSpPr txBox="1">
            <a:spLocks noChangeArrowheads="1"/>
          </p:cNvSpPr>
          <p:nvPr/>
        </p:nvSpPr>
        <p:spPr bwMode="auto">
          <a:xfrm>
            <a:off x="2635250" y="5448300"/>
            <a:ext cx="29146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317" name="Text Box 25"/>
          <p:cNvSpPr txBox="1">
            <a:spLocks noChangeArrowheads="1"/>
          </p:cNvSpPr>
          <p:nvPr/>
        </p:nvSpPr>
        <p:spPr bwMode="auto">
          <a:xfrm>
            <a:off x="2644777" y="4121150"/>
            <a:ext cx="250825" cy="16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141665"/>
            <a:ext cx="952500" cy="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042" y="1264076"/>
            <a:ext cx="8836317" cy="170978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  <a:p>
            <a:pPr algn="just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бюджетной политике в 2014-2016 годах в целях повышения доступности и качества оказания государственных (муниципальных) услуг ставилась задача расширения привлечения негосударственных организаций, снятия барьеров и ограничений, препятствующих доступу негосударственных организаций к оказанию государственных (муниципальных) услуг.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043" y="3093555"/>
            <a:ext cx="8836316" cy="1623224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  <a:p>
            <a:pPr algn="just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«…считаю правильным поэтапно направлять некоммерческим организациям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 10 процентов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 региональных и муниципальных социальных программ, чтобы НКО могли участвовать в оказании социальных услуг, которые финансируются за счёт бюджетов.»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 3 декабря 2015 г.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043" y="4836474"/>
            <a:ext cx="8836316" cy="202152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just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хочу, чтобы меня услышали и губернаторы, и муниципальные власти. Я прошу вас, что называется, не жадничать, не отдавать по привычке, по накатанной предпочтения исключительно казённым структурам, а по максимуму привлекать к исполнению социальных услуг и некоммерческие организации. Давайте прямо скажем, у них ещё глаз не за мылился, очень важно сердечное отношение к людям. И давайте вместе держать эти вопросы под особым контролем.».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1 декабря 2016 г.</a:t>
            </a:r>
          </a:p>
        </p:txBody>
      </p:sp>
      <p:sp>
        <p:nvSpPr>
          <p:cNvPr id="5" name="TextBox 4"/>
          <p:cNvSpPr txBox="1"/>
          <p:nvPr/>
        </p:nvSpPr>
        <p:spPr>
          <a:xfrm rot="19798450">
            <a:off x="1758467" y="2879275"/>
            <a:ext cx="4971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chemeClr val="tx1">
                    <a:alpha val="25000"/>
                  </a:schemeClr>
                </a:solidFill>
              </a:rPr>
              <a:t>д</a:t>
            </a:r>
            <a:r>
              <a:rPr lang="ru-RU" sz="9600" b="1" dirty="0" smtClean="0">
                <a:solidFill>
                  <a:schemeClr val="tx1">
                    <a:alpha val="25000"/>
                  </a:schemeClr>
                </a:solidFill>
              </a:rPr>
              <a:t>о 10%</a:t>
            </a:r>
            <a:endParaRPr lang="ru-RU" sz="96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3255" y="132665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Послания  Президента Российской Федерации  2014- 2015-2016г.г.</a:t>
            </a:r>
          </a:p>
        </p:txBody>
      </p:sp>
    </p:spTree>
    <p:extLst>
      <p:ext uri="{BB962C8B-B14F-4D97-AF65-F5344CB8AC3E}">
        <p14:creationId xmlns:p14="http://schemas.microsoft.com/office/powerpoint/2010/main" val="23553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827" y="1359243"/>
            <a:ext cx="780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128756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21060"/>
              </p:ext>
            </p:extLst>
          </p:nvPr>
        </p:nvGraphicFramePr>
        <p:xfrm>
          <a:off x="296615" y="3057525"/>
          <a:ext cx="8618787" cy="375515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18137"/>
                <a:gridCol w="520065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«Культурная инновация»;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«Сохранение историко-культурного наследия обских </a:t>
                      </a: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угров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 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«Профессиональное искусство Югры»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«Сохранение и развитие материальной культуры обских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угров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«Территория культуры»;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«Сохранение и популяризация традиционных промыслов обских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угров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0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«Лучшее – детям»;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«Сохранение и развитие фольклора обских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угров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»;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0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«Культура </a:t>
                      </a:r>
                      <a:r>
                        <a:rPr kumimoji="0" lang="ru-RU" sz="14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on-line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 «Сохранение и развитие духовного наследия обских </a:t>
                      </a:r>
                      <a:r>
                        <a:rPr kumimoji="0" lang="ru-RU" sz="14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угров</a:t>
                      </a: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»;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911">
                <a:tc>
                  <a:txBody>
                    <a:bodyPr/>
                    <a:lstStyle/>
                    <a:p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«Культурное достояние Югры»;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«Формирование и развитие семейных ценностей, передача знаний культурного наследия и традиций»;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75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«Литературное творчество»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«Сохранение и развитие родных языков коренных малочисленных народов Севера».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2901" y="27116"/>
            <a:ext cx="8639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Поддержка некоммерческих объединений на конкурсной </a:t>
            </a:r>
            <a:r>
              <a:rPr lang="ru-RU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основе</a:t>
            </a:r>
          </a:p>
          <a:p>
            <a:pPr lvl="0" algn="ctr"/>
            <a:r>
              <a:rPr lang="ru-RU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рамках государственной </a:t>
            </a:r>
            <a:r>
              <a:rPr lang="ru-RU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lvl="0" algn="ctr"/>
            <a:r>
              <a:rPr lang="ru-RU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культуры и туризма на 2016-2020 годы»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2" y="1287565"/>
            <a:ext cx="3409949" cy="14461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на предоставление субсидий из бюджета ХМАО – Югры на реализацию проектов в области культуры и искусства на территории ХМАО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5750" y="1287565"/>
            <a:ext cx="4789170" cy="14461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Конкурс на предоставление грантов в форме субсидий для реализации проектов, способствующих сохранению, развитию, популяризации фольклора, традиций, языка, народных художественных промыслов коренных малочисленных народов Севера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85952" y="2733674"/>
            <a:ext cx="466725" cy="32385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10300" y="2733674"/>
            <a:ext cx="514350" cy="32385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6" y="1973906"/>
            <a:ext cx="8622442" cy="516418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отсутствие понимания целей, стратегии и тактики мер по формированию и развитию рынка социальных услуг;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недостаточный уровень развития СО НКО для участия в системе оказания социальных услуг, на отдаленных территориях (в том числе незначительное число «профессионально сильных» НКО; неготовность многих НКО к стабильной регулярной работе; недостаток в НКО квалифицированных специалистов, в том числе в связи с нестабильностью финансирования);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отсутствие системы образования и поддержки СО НКО для выхода на рынок социальных услуг;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недостаточная правовая грамотность СО НКО;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сложности с получением на безвозмездной основе или на условиях льготной аренды помещений, необходимых для деятельности СО НКО;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недостаточная эффективность или отсутствие межведомственного взаимодействия по вопросам выявления СО НКО, готовых к оказанию социальных услуг;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проблемы финансирования инновационных социальных услуг, предлагаемых СО НКО (услуг, которые традиционно не оказываются учреждениями и, соответственно, не включены в примерный перечень социальных услуг и не финансируются);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низкий уровень доверия к СО НКО, предпочтение в пользу сотрудничества с государственными организациями;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отсутствие информированности получателей социальных услуг о своем праве выбирать поставщика социальной услуги.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неравные конкурентные условия для СО НКО и бюджетных организаций;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Tx/>
              <a:buAutoNum type="arabicPeriod" startAt="5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отсутствие финансирования на содержание материальной базы СО НКО в отличие от государственных учреждений.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987" y="86328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Перечень проблем, ограничивающих широкое участие СО НКО в оказании  услуг:</a:t>
            </a:r>
          </a:p>
        </p:txBody>
      </p:sp>
      <p:sp>
        <p:nvSpPr>
          <p:cNvPr id="6" name="TextBox 5"/>
          <p:cNvSpPr txBox="1"/>
          <p:nvPr/>
        </p:nvSpPr>
        <p:spPr>
          <a:xfrm rot="19798450">
            <a:off x="1085798" y="3078192"/>
            <a:ext cx="861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1">
                    <a:alpha val="25000"/>
                  </a:schemeClr>
                </a:solidFill>
              </a:rPr>
              <a:t>ПРОБЛЕМЫ</a:t>
            </a:r>
            <a:endParaRPr lang="ru-RU" sz="9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6987" y="86328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Перечень проблем, ограничивающих широкое участие СО НКО в оказании  услуг: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657" y="1342768"/>
            <a:ext cx="3690554" cy="5601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понимания целей, стратегии и тактики мер по формированию и развитию рынка социальных услуг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657" y="2047533"/>
            <a:ext cx="3690554" cy="1600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развития СО НКО для участия в системе оказания социальных услуг, на отдаленных территориях (в том числе незначительное число «профессионально сильных» НКО; неготовность многих НКО к стабильной регулярной работе; недостаток в НКО квалифицированных специалистов, в том числе в связи с нестабильностью финансирования);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3698" y="1342768"/>
            <a:ext cx="436605" cy="50312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57" y="3792764"/>
            <a:ext cx="3690554" cy="400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образования и поддержки СО НКО для выхода на рынок социальных услуг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0657" y="4337653"/>
            <a:ext cx="3690554" cy="4036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правовая грамотность 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22790" y="5654902"/>
            <a:ext cx="3690554" cy="719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получением на безвозмездной основе или на условиях льготной аренды помещений, необходимых для деятельности СО НКО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0657" y="5464160"/>
            <a:ext cx="3690554" cy="909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эффективность или отсутствие межведомственного взаимодействия по вопросам выявления СО НКО, готовых к оказанию социальных услуг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22790" y="1342767"/>
            <a:ext cx="3690554" cy="1425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финансирования инновационных социальных услуг, предлагаемых СО НКО (услуг, которые традиционно не оказываются учреждениями и, соответственно, не включены в примерный перечень социальных услуг и не финансируются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2790" y="2958803"/>
            <a:ext cx="3690554" cy="6893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доверия к СО НКО, предпочтение в пользу сотрудничества с государственными организациями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22790" y="3838913"/>
            <a:ext cx="3690554" cy="700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доверия к СО НКО, предпочтение в пользу сотрудничества с государственными организациями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0657" y="4885897"/>
            <a:ext cx="3690554" cy="433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неравные конкурентные условия для СО НКО и бюджетных организаций;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2790" y="4730220"/>
            <a:ext cx="3690554" cy="7339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финансирования на содержание материальной базы СО НКО в отличие от государственных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841" y="938917"/>
            <a:ext cx="8762321" cy="572464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 - правовая база Российской Федерации;</a:t>
            </a:r>
          </a:p>
          <a:p>
            <a:pPr algn="just"/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 - правовая база Ханты-Мансийского автономного округа – Югры;</a:t>
            </a:r>
          </a:p>
          <a:p>
            <a:pPr algn="just"/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Нормативная база Департамента культуры Ханты-Мансийского автономного округа – Югры;</a:t>
            </a:r>
          </a:p>
          <a:p>
            <a:pPr algn="just"/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Приказы Департамента культуры Ханты-Мансийского автономного округа – Югры.</a:t>
            </a:r>
          </a:p>
          <a:p>
            <a:pPr algn="just"/>
            <a:r>
              <a:rPr lang="ru-RU" sz="13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ПОДДЕРЖКА:</a:t>
            </a: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Методическая и информационная поддержка НКО;</a:t>
            </a: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помощь негосударственным поставщикам услуг в сфере культуры методические материалы.</a:t>
            </a:r>
          </a:p>
          <a:p>
            <a:pPr algn="just"/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2017:</a:t>
            </a: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Приказ Департамента культуры Ханты-Мансийского автономного округа -  Югры от 12.05.2017 № 09-ОД-172/01-09 "О проведении конкурсного отбора для предоставления организациям (коммерческим, некоммерческим), в том числе социально ориентированным некоммерческим организациям субсидий на реализацию некоторых мероприятий, утвержденных программой Ханты-Мансийского автономного округа - Югры "Развитие культуры и туризма в Ханты-Мансийском автономном округе - Югре на 2016-2020 годы" в 2017 году«;</a:t>
            </a:r>
          </a:p>
          <a:p>
            <a:pPr lvl="1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Порядок предоставления социально ориентированным некоммерческим организациям субсидии на реализацию отдельных мероприятий государственной программы автономного округа «Развитие культуры и туризма в Ханты-Мансийском автономном округе - Югре 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2016-2020 годы» (далее – Порядок);</a:t>
            </a:r>
            <a:endParaRPr lang="ru-RU" sz="1300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lvl="1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Положение о конкурсном отборе на получение субсидии социально ориентированными некоммерческими организациями на реализацию отдельных мероприятий государственной программы автономного округа «Развитие культуры и туризма в Ханты-Мансийском автономном округе – Югре на 2016 - 2020 годы»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(далее – Положение).</a:t>
            </a:r>
          </a:p>
          <a:p>
            <a:pPr algn="just"/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Материалы 14-й Ассамблеи деятелей культуры по СО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НКО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Реестр независимого сектора учреждений культуры и искусства Ханты-Мансийского автономного округа – Югры.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3115" y="-11221"/>
            <a:ext cx="75016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0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Департамента культуры </a:t>
            </a:r>
          </a:p>
          <a:p>
            <a:pPr algn="ctr"/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Ханты-Мансийского автономного округа - Югры</a:t>
            </a:r>
          </a:p>
          <a:p>
            <a:pPr algn="ctr"/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Раздел «Поддержка НКО в сфере культуры»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6383749"/>
            <a:ext cx="465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http://www.depcultura.admhmao.ru/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3175003"/>
            <a:ext cx="7886700" cy="1325563"/>
          </a:xfr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850" y="5801412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сентября 2017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987" y="86328"/>
            <a:ext cx="75016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Правительство Ханты-Мансийского автономного округа – Югры</a:t>
            </a:r>
          </a:p>
          <a:p>
            <a:pPr algn="ctr"/>
            <a:r>
              <a:rPr lang="ru-RU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Департамент культуры Ханты-Мансийского автономного округа - Югры</a:t>
            </a:r>
          </a:p>
        </p:txBody>
      </p:sp>
    </p:spTree>
    <p:extLst>
      <p:ext uri="{BB962C8B-B14F-4D97-AF65-F5344CB8AC3E}">
        <p14:creationId xmlns:p14="http://schemas.microsoft.com/office/powerpoint/2010/main" val="33707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60" y="1260389"/>
            <a:ext cx="7667244" cy="1112108"/>
          </a:xfrm>
        </p:spPr>
        <p:txBody>
          <a:bodyPr>
            <a:noAutofit/>
          </a:bodyPr>
          <a:lstStyle/>
          <a:p>
            <a:pPr algn="ctr"/>
            <a:r>
              <a:rPr lang="ru-RU" sz="2800" cap="none" spc="-12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Указ </a:t>
            </a:r>
            <a:r>
              <a:rPr lang="ru-RU" sz="2800" cap="none" spc="-12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Президента России от 8 августа 2016 года №398</a:t>
            </a:r>
            <a:r>
              <a:rPr lang="ru-RU" sz="2800" cap="none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spc="-1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spc="-1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spc="-1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cap="none" spc="-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приоритетных направлений в сфере оказания общественно полезных услуг».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90" y="2799407"/>
            <a:ext cx="7139961" cy="389737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в целях дальнейшего стимулирования деятельности социально ориентированных некоммерческих организаций, направленной на решение социальных проблем, развитие гражданского общества в Российской Федерации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приоритетные направления деятельности в сфере оказания общественно полезных услуг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послании Федеральному собранию президент Владимир Путин ранее заявлял, что некоммерческие организации, которые зарекомендовали себя в качестве безупречных партнеров государства, должны получать ряд льгот, в том числе до 10% средств региональных и муниципальных социальных программ.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НКО должен быть установлен статус исполнителя общественно полезных услуг.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7" y="5209674"/>
            <a:ext cx="1578769" cy="1487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1100" y="227628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761" y="213218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Ханты-Мансийский автономный округ - Югра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47004882"/>
              </p:ext>
            </p:extLst>
          </p:nvPr>
        </p:nvGraphicFramePr>
        <p:xfrm>
          <a:off x="5126429" y="1200843"/>
          <a:ext cx="4348052" cy="251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4038" y="4028123"/>
            <a:ext cx="8849354" cy="272382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государственных учреждений культуры: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Ханты-Мансийского автономного округа – Югры «Колледж-интернат Центр искусств для одаренных детей Севера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Ханты-Мансийского автономного округа – Югры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колледж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профессиональный колледж русской культуры им. А.С. Знаменского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Няганский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 юного зрителя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«Театр кукол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Ханты-Мансийского автономного округа – Югры «Театр кукол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Барабашка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«Театр обско-угорских народов – Солнце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музыкально-драматический театр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Ханты-Мансийского автономного округа – Югры «Концертно-театральный центр «Югра-Классик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Ханты-Мансийского автономного округа – Югры «Окружной Дом народного творчества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Ханты-Мансийского автономного округа – Югры «Югорский кинопрокат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«Государственная библиотека Югры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«Государственный художественный музей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«Музей геологии, нефти и газа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«Музей Природы и Человека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«Этнографический музей под открытым небом «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Торум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«Центр народных художественных промыслов и ремесел</a:t>
            </a: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6572" y="1346447"/>
            <a:ext cx="1464279" cy="1469910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55732" y="1542793"/>
            <a:ext cx="148511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22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образования</a:t>
            </a:r>
            <a:endParaRPr lang="ru-RU" sz="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46950" y="1099849"/>
            <a:ext cx="2572905" cy="2878362"/>
            <a:chOff x="2437971" y="2211481"/>
            <a:chExt cx="2572905" cy="287836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437971" y="2620015"/>
              <a:ext cx="2543371" cy="2469828"/>
              <a:chOff x="3372802" y="1196816"/>
              <a:chExt cx="2543371" cy="2469828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3425331" y="1196816"/>
                <a:ext cx="2430951" cy="793471"/>
                <a:chOff x="176419" y="3740618"/>
                <a:chExt cx="2781843" cy="946529"/>
              </a:xfrm>
            </p:grpSpPr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806396" y="3842268"/>
                  <a:ext cx="2151866" cy="767302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33884" y="4057845"/>
                  <a:ext cx="1990095" cy="31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 smtClean="0">
                      <a:solidFill>
                        <a:srgbClr val="1E522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Сургут</a:t>
                  </a:r>
                  <a:endParaRPr lang="ru-RU" sz="1100" b="1" dirty="0">
                    <a:solidFill>
                      <a:srgbClr val="1E52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176419" y="3740618"/>
                  <a:ext cx="942903" cy="946529"/>
                </a:xfrm>
                <a:prstGeom prst="ellipse">
                  <a:avLst/>
                </a:prstGeom>
                <a:solidFill>
                  <a:srgbClr val="70AD47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76419" y="3894732"/>
                  <a:ext cx="970480" cy="624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chemeClr val="bg1"/>
                      </a:solidFill>
                    </a:rPr>
                    <a:t>360,2 </a:t>
                  </a:r>
                  <a:r>
                    <a:rPr lang="ru-RU" sz="1200" b="1" dirty="0">
                      <a:solidFill>
                        <a:schemeClr val="bg1"/>
                      </a:solidFill>
                    </a:rPr>
                    <a:t>тыс. </a:t>
                  </a:r>
                  <a:r>
                    <a:rPr lang="ru-RU" sz="1200" b="1" dirty="0" smtClean="0">
                      <a:solidFill>
                        <a:schemeClr val="bg1"/>
                      </a:solidFill>
                    </a:rPr>
                    <a:t>чел.</a:t>
                  </a:r>
                  <a:endParaRPr lang="ru-RU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3437380" y="2873174"/>
                <a:ext cx="2430952" cy="793470"/>
                <a:chOff x="176419" y="3740618"/>
                <a:chExt cx="2781843" cy="946529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806396" y="3842268"/>
                  <a:ext cx="2151866" cy="767302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54376" y="4057845"/>
                  <a:ext cx="1990097" cy="31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 smtClean="0">
                      <a:solidFill>
                        <a:srgbClr val="1E522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Нефтеюганск</a:t>
                  </a:r>
                  <a:endParaRPr lang="ru-RU" sz="1100" b="1" dirty="0">
                    <a:solidFill>
                      <a:srgbClr val="1E52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176419" y="3740618"/>
                  <a:ext cx="942903" cy="946529"/>
                </a:xfrm>
                <a:prstGeom prst="ellipse">
                  <a:avLst/>
                </a:prstGeom>
                <a:solidFill>
                  <a:srgbClr val="FFC534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/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3372802" y="2045550"/>
                <a:ext cx="2543371" cy="793470"/>
                <a:chOff x="57510" y="3761986"/>
                <a:chExt cx="2910490" cy="946529"/>
              </a:xfrm>
            </p:grpSpPr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93808" y="3869892"/>
                  <a:ext cx="2151867" cy="767302"/>
                </a:xfrm>
                <a:prstGeom prst="roundRect">
                  <a:avLst/>
                </a:prstGeom>
                <a:solidFill>
                  <a:schemeClr val="bg2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7510" y="4075039"/>
                  <a:ext cx="1990094" cy="31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dirty="0" smtClean="0">
                      <a:solidFill>
                        <a:srgbClr val="1E522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Нижневартовск</a:t>
                  </a:r>
                  <a:endParaRPr lang="ru-RU" sz="1100" b="1" dirty="0">
                    <a:solidFill>
                      <a:srgbClr val="1E52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2025097" y="3761986"/>
                  <a:ext cx="942903" cy="946529"/>
                </a:xfrm>
                <a:prstGeom prst="ellipse">
                  <a:avLst/>
                </a:prstGeom>
                <a:solidFill>
                  <a:srgbClr val="7030A0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b="1" dirty="0"/>
                </a:p>
              </p:txBody>
            </p:sp>
          </p:grpSp>
        </p:grpSp>
        <p:sp>
          <p:nvSpPr>
            <p:cNvPr id="28" name="TextBox 27"/>
            <p:cNvSpPr txBox="1"/>
            <p:nvPr/>
          </p:nvSpPr>
          <p:spPr>
            <a:xfrm>
              <a:off x="2586076" y="2211481"/>
              <a:ext cx="234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крупных города</a:t>
              </a:r>
              <a:endPara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2809" y="3596968"/>
              <a:ext cx="848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274,5 </a:t>
              </a:r>
              <a:r>
                <a:rPr lang="ru-RU" sz="1200" b="1" dirty="0">
                  <a:solidFill>
                    <a:schemeClr val="bg1"/>
                  </a:solidFill>
                </a:rPr>
                <a:t>тыс.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чел.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95458" y="4431498"/>
              <a:ext cx="848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126,1 </a:t>
              </a:r>
              <a:r>
                <a:rPr lang="ru-RU" sz="1200" b="1" dirty="0">
                  <a:solidFill>
                    <a:schemeClr val="bg1"/>
                  </a:solidFill>
                </a:rPr>
                <a:t>тыс.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чел.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90324"/>
              </p:ext>
            </p:extLst>
          </p:nvPr>
        </p:nvGraphicFramePr>
        <p:xfrm>
          <a:off x="323850" y="4446878"/>
          <a:ext cx="8362950" cy="1188776"/>
        </p:xfrm>
        <a:graphic>
          <a:graphicData uri="http://schemas.openxmlformats.org/drawingml/2006/table">
            <a:tbl>
              <a:tblPr/>
              <a:tblGrid>
                <a:gridCol w="4206963">
                  <a:extLst>
                    <a:ext uri="{9D8B030D-6E8A-4147-A177-3AD203B41FA5}"/>
                  </a:extLst>
                </a:gridCol>
                <a:gridCol w="4155987">
                  <a:extLst>
                    <a:ext uri="{9D8B030D-6E8A-4147-A177-3AD203B41FA5}"/>
                  </a:extLst>
                </a:gridCol>
              </a:tblGrid>
              <a:tr h="422302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01A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27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госзакупки: 44-ФЗ, 223- ФЗ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гранты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9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НКО в сфере культуры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276600" y="3095625"/>
            <a:ext cx="2592388" cy="1114426"/>
          </a:xfrm>
          <a:prstGeom prst="downArrow">
            <a:avLst/>
          </a:prstGeom>
          <a:solidFill>
            <a:srgbClr val="0030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accent6"/>
              </a:solidFill>
            </a:endParaRPr>
          </a:p>
        </p:txBody>
      </p:sp>
      <p:sp>
        <p:nvSpPr>
          <p:cNvPr id="17423" name="TextBox 4"/>
          <p:cNvSpPr txBox="1">
            <a:spLocks noChangeArrowheads="1"/>
          </p:cNvSpPr>
          <p:nvPr/>
        </p:nvSpPr>
        <p:spPr bwMode="auto">
          <a:xfrm>
            <a:off x="323850" y="1868142"/>
            <a:ext cx="8362950" cy="92333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Повышение качества и доступности услуг в сфере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культуры через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расширение участия негосударственных организаций в предоставлении услуг гражданам в сфере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1" y="5695950"/>
            <a:ext cx="8362950" cy="738664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Ханты-Мансийского автономного округа - Югры «Развитие культуры и туризма в Ханты-Мансийском автономном округе - Югре на 2016 - 2020 годы»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редакции от 11.08.2017)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7028" y="253499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Ключевая задача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0617" y="4408171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Реализация 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9248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73255" y="303833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Место и роль НКО в современном </a:t>
            </a:r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обществе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958" y="1180927"/>
            <a:ext cx="3656812" cy="3539430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НКО  – это организация, для которой извлечение прибыли не является основной целью деятельности.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Такие некоммерческие организации могут создаваться для достижения социальных, благотворительных, культурных, образовательных и иных целей и главной функцией их является, как правило, приносить пользу обществу. Это может быть охрана здоровья жителей страны или отдельного региона или города, развития спорта, защиты прав и многое другое.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0107" y="4781913"/>
            <a:ext cx="6022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некоммерческих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494" y="5124404"/>
            <a:ext cx="8848809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Некоммерческие организации могут создаваться для достижения социальных, благотворительных, культурных, образовательных, научных и управленческих целей, в целях охраны здоровья граждан, развития физической культуры и спорта, удовлетворения духовных и иных нематериальных потребностей граждан, защиты прав, законных интересов граждан и организаций, разрешения споров и конфликтов, оказания юридической помощи, а также в иных целях, направленных на достижение общественных благ.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08035" y="1272540"/>
            <a:ext cx="4817851" cy="13868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ориентированными некоммерческими организациями признаются некоммерческие организации осуществляющие деятельность, направленную на решение социальных проблем, развитие гражданского общества в Российской Федерации, а также виды деятельности, предусмотренные статьей </a:t>
            </a: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311 ФЗ №7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49550" y="3742292"/>
            <a:ext cx="218753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Поддержка СО 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62427" y="2946020"/>
            <a:ext cx="100225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7976" y="3984353"/>
            <a:ext cx="1271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Образование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8195" y="3097329"/>
            <a:ext cx="1622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Просвещение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55186" y="3777386"/>
            <a:ext cx="865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Наука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37089" y="3210792"/>
            <a:ext cx="95088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Искусство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83028" y="3509898"/>
            <a:ext cx="2157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Здравоохранение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10665" y="2984770"/>
            <a:ext cx="784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Спорт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89362" y="4344018"/>
            <a:ext cx="19982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Пропаганда ЗОЖ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14898" y="4412417"/>
            <a:ext cx="324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Духовное развитие личности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468991" y="3253798"/>
            <a:ext cx="30428" cy="5021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123798" y="3281221"/>
            <a:ext cx="288164" cy="460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482980" y="3493448"/>
            <a:ext cx="373482" cy="2486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0" name="Прямая со стрелкой 13319"/>
          <p:cNvCxnSpPr>
            <a:endCxn id="22" idx="2"/>
          </p:cNvCxnSpPr>
          <p:nvPr/>
        </p:nvCxnSpPr>
        <p:spPr>
          <a:xfrm flipH="1" flipV="1">
            <a:off x="5509293" y="3405106"/>
            <a:ext cx="453133" cy="35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2" name="Прямая со стрелкой 13321"/>
          <p:cNvCxnSpPr/>
          <p:nvPr/>
        </p:nvCxnSpPr>
        <p:spPr>
          <a:xfrm flipH="1" flipV="1">
            <a:off x="5402510" y="3742081"/>
            <a:ext cx="247041" cy="75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4" name="Прямая со стрелкой 13323"/>
          <p:cNvCxnSpPr/>
          <p:nvPr/>
        </p:nvCxnSpPr>
        <p:spPr>
          <a:xfrm flipH="1">
            <a:off x="5767803" y="4138241"/>
            <a:ext cx="470507" cy="325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6" name="Прямая со стрелкой 13325"/>
          <p:cNvCxnSpPr/>
          <p:nvPr/>
        </p:nvCxnSpPr>
        <p:spPr>
          <a:xfrm>
            <a:off x="7482980" y="4120506"/>
            <a:ext cx="378742" cy="291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8" name="Прямая со стрелкой 13327"/>
          <p:cNvCxnSpPr>
            <a:stCxn id="19" idx="3"/>
            <a:endCxn id="23" idx="1"/>
          </p:cNvCxnSpPr>
          <p:nvPr/>
        </p:nvCxnSpPr>
        <p:spPr>
          <a:xfrm>
            <a:off x="7837089" y="3926958"/>
            <a:ext cx="518097" cy="43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30" name="Прямая со стрелкой 13329"/>
          <p:cNvCxnSpPr>
            <a:endCxn id="21" idx="3"/>
          </p:cNvCxnSpPr>
          <p:nvPr/>
        </p:nvCxnSpPr>
        <p:spPr>
          <a:xfrm flipH="1">
            <a:off x="5239180" y="4061884"/>
            <a:ext cx="417150" cy="763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4295775"/>
            <a:ext cx="8772526" cy="2305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</a:rPr>
              <a:t>1.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имущественной поддержки СОНКО осуществляется органами государственной власти и органами местного самоуправления путем передачи во владение и (или) в пользование государственного или муниципального имущества.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Указанное имущество должно использоваться только по целевому назначению. Некоммерческим организациям - исполнителям общественно полезных услуг меры имущественной поддержки предоставляются на срок не менее двух лет.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власти, органы исполнительной власти субъектов Российской Федерации и местные администрации вправе утверждать перечни государственного и муниципального имущества, свободного от прав третьих лиц (за исключением имущественных прав некоммерческих организаций).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9333" y="225657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Поддержка независимого сектора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951" y="3415367"/>
            <a:ext cx="8191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СОНКО оказывается методическая, консультационная и информационная поддержка, а также имущественная  поддержка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1" y="1500606"/>
            <a:ext cx="8943974" cy="224676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1.Внесение в государственные программы субъекта РФ мероприятий и целевых показателей по обеспечению поэтапного доступа СО НКО  к бюджетным средствам на предоставление услуг населению в сфере культуры.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2.Проведение мониторинга предоставления услуг в сфере культуры и принятие решений, направленных на совершенствование данной сферы.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3.Анализ и оценка эффективности существующих мер, направленных на развитие СО НКО, а также на содействие указанной деятельности.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4.Разработка рекомендаций муниципальным образованиям  по расширению и совершенствованию поддержки СОНКО, оказывающих населению услуги в сфере культуры.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информационной кампании по поддержке деятельности негосударственных организаций в оказании услуг в сфере культуры.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9674" y="1162050"/>
            <a:ext cx="7762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для субъектов Российской Федерации от Министерства культуры </a:t>
            </a:r>
          </a:p>
        </p:txBody>
      </p:sp>
    </p:spTree>
    <p:extLst>
      <p:ext uri="{BB962C8B-B14F-4D97-AF65-F5344CB8AC3E}">
        <p14:creationId xmlns:p14="http://schemas.microsoft.com/office/powerpoint/2010/main" val="34374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77" y="1351006"/>
            <a:ext cx="8613026" cy="510745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определяются только Уставом, разрешено только то что упоминается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Уставе.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ведомственного и общественного контроля (на предмет целевого расходования средств, выполнения стандартов при бюджетном финансировании).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Автономность принятия решений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ОПФ)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неподконтрольность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ОИВ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Меньший объем требований к администрированию и отчетности, специфика ведения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бух.учета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Меньший объем гарантий для сотрудников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другой тип работника (в госсектор идут за стабильностью, в НКО идут за самореализацией и реализацией миссии – важен результат)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возможности привлечения внебюджетных средств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кооперации и партнерства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Гибкость, свобода творчества для реализации Уставных целей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9333" y="225657"/>
            <a:ext cx="75016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400" b="1" spc="50" dirty="0" smtClean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НКО</a:t>
            </a:r>
            <a:endParaRPr lang="ru-RU" sz="2400" b="1" spc="50" dirty="0">
              <a:ln w="635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98450">
            <a:off x="632718" y="2839296"/>
            <a:ext cx="861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1">
                    <a:alpha val="25000"/>
                  </a:schemeClr>
                </a:solidFill>
              </a:rPr>
              <a:t>ОСОБЕННОСТИ</a:t>
            </a:r>
            <a:endParaRPr lang="ru-RU" sz="9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371" y="88971"/>
            <a:ext cx="75016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635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Результаты анализа и оценка изменений доли НКО, предоставляющих услуги в сфере культуры</a:t>
            </a:r>
          </a:p>
        </p:txBody>
      </p:sp>
      <p:sp>
        <p:nvSpPr>
          <p:cNvPr id="14" name="TextBox 13"/>
          <p:cNvSpPr txBox="1"/>
          <p:nvPr/>
        </p:nvSpPr>
        <p:spPr>
          <a:xfrm rot="20934775">
            <a:off x="3742469" y="1111791"/>
            <a:ext cx="203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+ 25%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647002" y="1241911"/>
            <a:ext cx="2828988" cy="54519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64912" y="1410263"/>
            <a:ext cx="2282090" cy="4036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75990" y="1241911"/>
            <a:ext cx="2329040" cy="5699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214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4913" y="1410264"/>
            <a:ext cx="87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4599" y="1326838"/>
            <a:ext cx="107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2017г.</a:t>
            </a:r>
          </a:p>
        </p:txBody>
      </p:sp>
      <p:sp>
        <p:nvSpPr>
          <p:cNvPr id="11" name="TextBox 10"/>
          <p:cNvSpPr txBox="1"/>
          <p:nvPr/>
        </p:nvSpPr>
        <p:spPr>
          <a:xfrm rot="20957228">
            <a:off x="3666315" y="1506290"/>
            <a:ext cx="262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+ 47 организаций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44298"/>
              </p:ext>
            </p:extLst>
          </p:nvPr>
        </p:nvGraphicFramePr>
        <p:xfrm>
          <a:off x="110485" y="2316121"/>
          <a:ext cx="8867335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67035"/>
                <a:gridCol w="1206500"/>
                <a:gridCol w="1193800"/>
              </a:tblGrid>
              <a:tr h="1546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НКО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2016г.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 2017г.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 в области дополнительного образования детей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Библиотеки, архивы, учреждения клубного типа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осуществляющие деятельность по организации и постановке театральных и оперных представлений, концертов и прочих сценических выступлений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Кинопрокатные организации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Ярмарки и парки с аттракционами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осуществляющие деятельность в области искусства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в области производства фильмов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Танцплощадки, дискотеки, школы танцев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Концертные и театральные залы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осуществляющие прочую зрелищно-развлекательную деятельность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- в области художественного, литературного и исполнительского творчества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Организации, осуществляющие деятельность актеров, режиссеров, композиторов, художников, скульпторов и прочих представителей творческих профессий, выступающих на индивидуальной основе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и охрана исторических мест и зданий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10258</TotalTime>
  <Words>3198</Words>
  <Application>Microsoft Office PowerPoint</Application>
  <PresentationFormat>Экран (4:3)</PresentationFormat>
  <Paragraphs>378</Paragraphs>
  <Slides>24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Указ Президента России от 8 августа 2016 года №398  «Об утверждении приоритетных направлений в сфере оказания общественно полезных услуг».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Шипшилей</dc:creator>
  <cp:lastModifiedBy>Михайлова Наталья Николаевна</cp:lastModifiedBy>
  <cp:revision>452</cp:revision>
  <cp:lastPrinted>2017-09-10T11:23:17Z</cp:lastPrinted>
  <dcterms:created xsi:type="dcterms:W3CDTF">2013-02-27T08:16:36Z</dcterms:created>
  <dcterms:modified xsi:type="dcterms:W3CDTF">2017-09-21T11:35:48Z</dcterms:modified>
</cp:coreProperties>
</file>